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62" r:id="rId3"/>
    <p:sldId id="257"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740" autoAdjust="0"/>
  </p:normalViewPr>
  <p:slideViewPr>
    <p:cSldViewPr snapToGrid="0">
      <p:cViewPr varScale="1">
        <p:scale>
          <a:sx n="63" d="100"/>
          <a:sy n="63" d="100"/>
        </p:scale>
        <p:origin x="10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19BADA-EDE0-41C0-865B-423FC6A560BF}" type="datetimeFigureOut">
              <a:rPr lang="en-US" smtClean="0"/>
              <a:t>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644137-D9F2-4F35-85CD-C2535F0FE7DC}" type="slidenum">
              <a:rPr lang="en-US" smtClean="0"/>
              <a:t>‹#›</a:t>
            </a:fld>
            <a:endParaRPr lang="en-US"/>
          </a:p>
        </p:txBody>
      </p:sp>
    </p:spTree>
    <p:extLst>
      <p:ext uri="{BB962C8B-B14F-4D97-AF65-F5344CB8AC3E}">
        <p14:creationId xmlns:p14="http://schemas.microsoft.com/office/powerpoint/2010/main" val="6853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reform, recovery and dependency, the majority of Muslims were not yet conscious that the West was somewhat to blame. Comparable decline had taken place numerous times in the past, a creation of the unavoidable Achilles' heel of the armed-conquest state transformed into centralized totalitarianism, overreliance on incessant spreading out, waning of training for leadership, the intricacy of sustaining loyalty and efficiency in a huge and multifaceted army and royal household, and the obscurity of sustaining adequate earnings for an progressively more sumptuous court life (Mather, 2014).</a:t>
            </a:r>
            <a:endParaRPr lang="en-US" dirty="0"/>
          </a:p>
        </p:txBody>
      </p:sp>
      <p:sp>
        <p:nvSpPr>
          <p:cNvPr id="4" name="Slide Number Placeholder 3"/>
          <p:cNvSpPr>
            <a:spLocks noGrp="1"/>
          </p:cNvSpPr>
          <p:nvPr>
            <p:ph type="sldNum" sz="quarter" idx="5"/>
          </p:nvPr>
        </p:nvSpPr>
        <p:spPr/>
        <p:txBody>
          <a:bodyPr/>
          <a:lstStyle/>
          <a:p>
            <a:fld id="{9F644137-D9F2-4F35-85CD-C2535F0FE7DC}" type="slidenum">
              <a:rPr lang="en-US" smtClean="0"/>
              <a:t>4</a:t>
            </a:fld>
            <a:endParaRPr lang="en-US"/>
          </a:p>
        </p:txBody>
      </p:sp>
    </p:spTree>
    <p:extLst>
      <p:ext uri="{BB962C8B-B14F-4D97-AF65-F5344CB8AC3E}">
        <p14:creationId xmlns:p14="http://schemas.microsoft.com/office/powerpoint/2010/main" val="615802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Particular Muslims conveyed a consciousness of internal weak point in their societies Starting from the middle of the seventeenth century up to the eighteenth and early nineteenth centuries. In some regions, leaders tried to revitalize existing political set ups. For instance, in Iran, endeavors at restoration combined religious and military reform.  Around 1730, </a:t>
            </a:r>
            <a:r>
              <a:rPr lang="en-US" sz="1200" kern="1200" dirty="0" err="1">
                <a:solidFill>
                  <a:schemeClr val="tx1"/>
                </a:solidFill>
                <a:effectLst/>
                <a:latin typeface="+mn-lt"/>
                <a:ea typeface="+mn-ea"/>
                <a:cs typeface="+mn-cs"/>
              </a:rPr>
              <a:t>Nadr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Qoli</a:t>
            </a:r>
            <a:r>
              <a:rPr lang="en-US" sz="1200" kern="1200" dirty="0">
                <a:solidFill>
                  <a:schemeClr val="tx1"/>
                </a:solidFill>
                <a:effectLst/>
                <a:latin typeface="+mn-lt"/>
                <a:ea typeface="+mn-ea"/>
                <a:cs typeface="+mn-cs"/>
              </a:rPr>
              <a:t> Beg, a Turk from Khorasan restructured the Safavid army in reference to Safavid Shah, whom he substituted with himself in 1736. Adopting the title Nadir Shah, he expanded the boundaries of the Safavid nation further than ever; he even conquered the Ottomans and may have desired to be the head of all Muslims</a:t>
            </a:r>
            <a:endParaRPr lang="en-US" dirty="0"/>
          </a:p>
        </p:txBody>
      </p:sp>
      <p:sp>
        <p:nvSpPr>
          <p:cNvPr id="4" name="Slide Number Placeholder 3"/>
          <p:cNvSpPr>
            <a:spLocks noGrp="1"/>
          </p:cNvSpPr>
          <p:nvPr>
            <p:ph type="sldNum" sz="quarter" idx="5"/>
          </p:nvPr>
        </p:nvSpPr>
        <p:spPr/>
        <p:txBody>
          <a:bodyPr/>
          <a:lstStyle/>
          <a:p>
            <a:fld id="{9F644137-D9F2-4F35-85CD-C2535F0FE7DC}" type="slidenum">
              <a:rPr lang="en-US" smtClean="0"/>
              <a:t>5</a:t>
            </a:fld>
            <a:endParaRPr lang="en-US"/>
          </a:p>
        </p:txBody>
      </p:sp>
    </p:spTree>
    <p:extLst>
      <p:ext uri="{BB962C8B-B14F-4D97-AF65-F5344CB8AC3E}">
        <p14:creationId xmlns:p14="http://schemas.microsoft.com/office/powerpoint/2010/main" val="300502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Just like the Young Ottomans, the religious leaders of Shiites came to recognize constitutionalism in resistance to the leader (Wang, 2008).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Islamic demonstration frequently took the form of jihads against westerners. Underlying much of these protests was a sentiment of Pan-Islamism that drew on very aged notions of the Muslim community (ummah) as the eventual solidarity group for Muslims. In numerous areas of </a:t>
            </a:r>
            <a:r>
              <a:rPr lang="en-US" sz="1200" kern="1200" dirty="0" err="1">
                <a:solidFill>
                  <a:schemeClr val="tx1"/>
                </a:solidFill>
                <a:effectLst/>
                <a:latin typeface="+mn-lt"/>
                <a:ea typeface="+mn-ea"/>
                <a:cs typeface="+mn-cs"/>
              </a:rPr>
              <a:t>Islamdom</a:t>
            </a:r>
            <a:r>
              <a:rPr lang="en-US" sz="1200" kern="1200" dirty="0">
                <a:solidFill>
                  <a:schemeClr val="tx1"/>
                </a:solidFill>
                <a:effectLst/>
                <a:latin typeface="+mn-lt"/>
                <a:ea typeface="+mn-ea"/>
                <a:cs typeface="+mn-cs"/>
              </a:rPr>
              <a:t> the pressure group referred to as </a:t>
            </a:r>
            <a:r>
              <a:rPr lang="en-US" sz="1200" kern="1200" dirty="0" err="1">
                <a:solidFill>
                  <a:schemeClr val="tx1"/>
                </a:solidFill>
                <a:effectLst/>
                <a:latin typeface="+mn-lt"/>
                <a:ea typeface="+mn-ea"/>
                <a:cs typeface="+mn-cs"/>
              </a:rPr>
              <a:t>Salafiyyah</a:t>
            </a:r>
            <a:r>
              <a:rPr lang="en-US" sz="1200" kern="1200" dirty="0">
                <a:solidFill>
                  <a:schemeClr val="tx1"/>
                </a:solidFill>
                <a:effectLst/>
                <a:latin typeface="+mn-lt"/>
                <a:ea typeface="+mn-ea"/>
                <a:cs typeface="+mn-cs"/>
              </a:rPr>
              <a:t> also identified with a model time in the past that of the </a:t>
            </a:r>
            <a:r>
              <a:rPr lang="en-US" sz="1200" kern="1200" dirty="0" err="1">
                <a:solidFill>
                  <a:schemeClr val="tx1"/>
                </a:solidFill>
                <a:effectLst/>
                <a:latin typeface="+mn-lt"/>
                <a:ea typeface="+mn-ea"/>
                <a:cs typeface="+mn-cs"/>
              </a:rPr>
              <a:t>salaf</a:t>
            </a:r>
            <a:r>
              <a:rPr lang="en-US" sz="1200" kern="1200" dirty="0">
                <a:solidFill>
                  <a:schemeClr val="tx1"/>
                </a:solidFill>
                <a:effectLst/>
                <a:latin typeface="+mn-lt"/>
                <a:ea typeface="+mn-ea"/>
                <a:cs typeface="+mn-cs"/>
              </a:rPr>
              <a:t> (pious ancestors) in the early Islamic nation of Muhammad and his companions, and promoted ancient times-oriented transformation to bring contemporary Muslims up to the progressive values of an earlier model (Wang, 2008).</a:t>
            </a:r>
          </a:p>
          <a:p>
            <a:endParaRPr lang="en-US" dirty="0"/>
          </a:p>
        </p:txBody>
      </p:sp>
      <p:sp>
        <p:nvSpPr>
          <p:cNvPr id="4" name="Slide Number Placeholder 3"/>
          <p:cNvSpPr>
            <a:spLocks noGrp="1"/>
          </p:cNvSpPr>
          <p:nvPr>
            <p:ph type="sldNum" sz="quarter" idx="5"/>
          </p:nvPr>
        </p:nvSpPr>
        <p:spPr/>
        <p:txBody>
          <a:bodyPr/>
          <a:lstStyle/>
          <a:p>
            <a:fld id="{9F644137-D9F2-4F35-85CD-C2535F0FE7DC}" type="slidenum">
              <a:rPr lang="en-US" smtClean="0"/>
              <a:t>6</a:t>
            </a:fld>
            <a:endParaRPr lang="en-US"/>
          </a:p>
        </p:txBody>
      </p:sp>
    </p:spTree>
    <p:extLst>
      <p:ext uri="{BB962C8B-B14F-4D97-AF65-F5344CB8AC3E}">
        <p14:creationId xmlns:p14="http://schemas.microsoft.com/office/powerpoint/2010/main" val="1183312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12/6/2018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12/6/2018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12/6/2018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12/6/2018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12/6/2018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12/6/2018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12/6/2018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12/6/2018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12/6/2018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12/6/2018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12/6/2018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0B4DB-404D-48AB-A37C-326E21D41B3B}"/>
              </a:ext>
            </a:extLst>
          </p:cNvPr>
          <p:cNvSpPr>
            <a:spLocks noGrp="1"/>
          </p:cNvSpPr>
          <p:nvPr>
            <p:ph type="ctrTitle"/>
          </p:nvPr>
        </p:nvSpPr>
        <p:spPr>
          <a:xfrm>
            <a:off x="1154955" y="1052945"/>
            <a:ext cx="8825658" cy="2376055"/>
          </a:xfrm>
        </p:spPr>
        <p:txBody>
          <a:bodyPr/>
          <a:lstStyle/>
          <a:p>
            <a:r>
              <a:rPr lang="en-US" sz="4400" dirty="0"/>
              <a:t>WEST AND ISLAM CULTURE ENCOUNTER IN THE 19TH AND 20TH CENTURY </a:t>
            </a:r>
          </a:p>
        </p:txBody>
      </p:sp>
      <p:sp>
        <p:nvSpPr>
          <p:cNvPr id="3" name="Subtitle 2">
            <a:extLst>
              <a:ext uri="{FF2B5EF4-FFF2-40B4-BE49-F238E27FC236}">
                <a16:creationId xmlns:a16="http://schemas.microsoft.com/office/drawing/2014/main" id="{FB8AC1F8-ACB0-4841-825D-029371BEC8A7}"/>
              </a:ext>
            </a:extLst>
          </p:cNvPr>
          <p:cNvSpPr>
            <a:spLocks noGrp="1"/>
          </p:cNvSpPr>
          <p:nvPr>
            <p:ph type="subTitle" idx="1"/>
          </p:nvPr>
        </p:nvSpPr>
        <p:spPr>
          <a:xfrm>
            <a:off x="1154955" y="3546764"/>
            <a:ext cx="8825658" cy="2092036"/>
          </a:xfrm>
        </p:spPr>
        <p:txBody>
          <a:bodyPr/>
          <a:lstStyle/>
          <a:p>
            <a:r>
              <a:rPr lang="en-US" dirty="0"/>
              <a:t>Student’s Name: ALMAHA ALDOSARI</a:t>
            </a:r>
          </a:p>
          <a:p>
            <a:r>
              <a:rPr lang="en-US" dirty="0"/>
              <a:t>Institutional affiliation: </a:t>
            </a:r>
          </a:p>
        </p:txBody>
      </p:sp>
    </p:spTree>
    <p:extLst>
      <p:ext uri="{BB962C8B-B14F-4D97-AF65-F5344CB8AC3E}">
        <p14:creationId xmlns:p14="http://schemas.microsoft.com/office/powerpoint/2010/main" val="980882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9BA6F-A1C7-497F-931B-1FD32D7DC6D2}"/>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36659E68-2B5C-4DF1-AAE9-74E01E7C01E9}"/>
              </a:ext>
            </a:extLst>
          </p:cNvPr>
          <p:cNvSpPr>
            <a:spLocks noGrp="1"/>
          </p:cNvSpPr>
          <p:nvPr>
            <p:ph idx="1"/>
          </p:nvPr>
        </p:nvSpPr>
        <p:spPr/>
        <p:txBody>
          <a:bodyPr>
            <a:normAutofit fontScale="47500" lnSpcReduction="20000"/>
          </a:bodyPr>
          <a:lstStyle/>
          <a:p>
            <a:pPr>
              <a:lnSpc>
                <a:spcPct val="120000"/>
              </a:lnSpc>
            </a:pPr>
            <a:r>
              <a:rPr lang="en-US" dirty="0"/>
              <a:t>Darling, L. (2007). The History of Islamic Political Thought: From the Prophet to the 	Present. </a:t>
            </a:r>
            <a:r>
              <a:rPr lang="en-US" i="1" dirty="0"/>
              <a:t>Journal Of Early Modern History</a:t>
            </a:r>
            <a:r>
              <a:rPr lang="en-US" dirty="0"/>
              <a:t>, </a:t>
            </a:r>
            <a:r>
              <a:rPr lang="en-US" i="1" dirty="0"/>
              <a:t>11</a:t>
            </a:r>
            <a:r>
              <a:rPr lang="en-US" dirty="0"/>
              <a:t>(6), 546-548. </a:t>
            </a:r>
            <a:r>
              <a:rPr lang="en-US" dirty="0" err="1"/>
              <a:t>doi</a:t>
            </a:r>
            <a:r>
              <a:rPr lang="en-US" dirty="0"/>
              <a:t>: 	10.1163/157006507783207453</a:t>
            </a:r>
          </a:p>
          <a:p>
            <a:pPr>
              <a:lnSpc>
                <a:spcPct val="120000"/>
              </a:lnSpc>
            </a:pPr>
            <a:r>
              <a:rPr lang="en-US" dirty="0" err="1"/>
              <a:t>Dolgieva</a:t>
            </a:r>
            <a:r>
              <a:rPr lang="en-US" dirty="0"/>
              <a:t>, M., &amp; </a:t>
            </a:r>
            <a:r>
              <a:rPr lang="en-US" dirty="0" err="1"/>
              <a:t>Kharsiev</a:t>
            </a:r>
            <a:r>
              <a:rPr lang="en-US" dirty="0"/>
              <a:t>, B. (2016). MUSLIM EDUCATORS OF INGUSHETIA (SECOND 	HALF OF THE 19th — EARLY 20th CENTURY). </a:t>
            </a:r>
            <a:r>
              <a:rPr lang="en-US" i="1" dirty="0"/>
              <a:t>Islam In The Modern World</a:t>
            </a:r>
            <a:r>
              <a:rPr lang="en-US" dirty="0"/>
              <a:t>, </a:t>
            </a:r>
            <a:r>
              <a:rPr lang="en-US" i="1" dirty="0"/>
              <a:t>12</a:t>
            </a:r>
            <a:r>
              <a:rPr lang="en-US" dirty="0"/>
              <a:t>(1),		 127-136. </a:t>
            </a:r>
            <a:r>
              <a:rPr lang="en-US" dirty="0" err="1"/>
              <a:t>doi</a:t>
            </a:r>
            <a:r>
              <a:rPr lang="en-US" dirty="0"/>
              <a:t>: 10.20536/2074-1529-2016-12-1-127-136</a:t>
            </a:r>
          </a:p>
          <a:p>
            <a:pPr>
              <a:lnSpc>
                <a:spcPct val="120000"/>
              </a:lnSpc>
            </a:pPr>
            <a:r>
              <a:rPr lang="en-US" dirty="0" err="1"/>
              <a:t>Egginton</a:t>
            </a:r>
            <a:r>
              <a:rPr lang="en-US" dirty="0"/>
              <a:t>, H. (2014). Craft, Community and the Material Culture of Place and Politics, 19th-20</a:t>
            </a:r>
            <a:r>
              <a:rPr lang="en-US" baseline="30000" dirty="0"/>
              <a:t>th</a:t>
            </a:r>
            <a:r>
              <a:rPr lang="en-US" dirty="0"/>
              <a:t>		 Century. </a:t>
            </a:r>
            <a:r>
              <a:rPr lang="en-US" i="1" dirty="0"/>
              <a:t>Reviews In History</a:t>
            </a:r>
            <a:r>
              <a:rPr lang="en-US" dirty="0"/>
              <a:t>. </a:t>
            </a:r>
            <a:r>
              <a:rPr lang="en-US" dirty="0" err="1"/>
              <a:t>doi</a:t>
            </a:r>
            <a:r>
              <a:rPr lang="en-US" dirty="0"/>
              <a:t>: 10.14296/</a:t>
            </a:r>
            <a:r>
              <a:rPr lang="en-US" dirty="0" err="1"/>
              <a:t>rih</a:t>
            </a:r>
            <a:r>
              <a:rPr lang="en-US" dirty="0"/>
              <a:t>/2014/1673</a:t>
            </a:r>
          </a:p>
          <a:p>
            <a:pPr>
              <a:lnSpc>
                <a:spcPct val="120000"/>
              </a:lnSpc>
            </a:pPr>
            <a:r>
              <a:rPr lang="en-US" dirty="0"/>
              <a:t>Lacey, K. (2016). Sounds of Modern History: Auditory Cultures in 19th- and 20th-Century		 Europe ed. by Daniel </a:t>
            </a:r>
            <a:r>
              <a:rPr lang="en-US" dirty="0" err="1"/>
              <a:t>Morat</a:t>
            </a:r>
            <a:r>
              <a:rPr lang="en-US" dirty="0"/>
              <a:t>. </a:t>
            </a:r>
            <a:r>
              <a:rPr lang="en-US" i="1" dirty="0"/>
              <a:t>Technology And Culture</a:t>
            </a:r>
            <a:r>
              <a:rPr lang="en-US" dirty="0"/>
              <a:t>, </a:t>
            </a:r>
            <a:r>
              <a:rPr lang="en-US" i="1" dirty="0"/>
              <a:t>57</a:t>
            </a:r>
            <a:r>
              <a:rPr lang="en-US" dirty="0"/>
              <a:t>(3), 675-677. </a:t>
            </a:r>
            <a:r>
              <a:rPr lang="en-US" dirty="0" err="1"/>
              <a:t>doi</a:t>
            </a:r>
            <a:r>
              <a:rPr lang="en-US" dirty="0"/>
              <a:t>: 	10.1353/tech.2016.0081</a:t>
            </a:r>
          </a:p>
          <a:p>
            <a:pPr>
              <a:lnSpc>
                <a:spcPct val="120000"/>
              </a:lnSpc>
            </a:pPr>
            <a:r>
              <a:rPr lang="en-US" dirty="0"/>
              <a:t>Mather, Y. (2014). The Fall of the Ottoman Empire and Current Conflict in the Middle East. 	Critique, 42(3), 471-485. </a:t>
            </a:r>
            <a:r>
              <a:rPr lang="en-US" dirty="0" err="1"/>
              <a:t>doi</a:t>
            </a:r>
            <a:r>
              <a:rPr lang="en-US" dirty="0"/>
              <a:t>: 10.1080/03017605.2014.972151</a:t>
            </a:r>
          </a:p>
          <a:p>
            <a:pPr>
              <a:lnSpc>
                <a:spcPct val="120000"/>
              </a:lnSpc>
            </a:pPr>
            <a:r>
              <a:rPr lang="en-US" dirty="0"/>
              <a:t>Nielsen, J. (2002). Review: Muslims and the West: Encounter and Dialogue: Muslims and the 	West: Encounter and Dialogue. </a:t>
            </a:r>
            <a:r>
              <a:rPr lang="en-US" i="1" dirty="0"/>
              <a:t>Journal Of Islamic Studies</a:t>
            </a:r>
            <a:r>
              <a:rPr lang="en-US" dirty="0"/>
              <a:t>, </a:t>
            </a:r>
            <a:r>
              <a:rPr lang="en-US" i="1" dirty="0"/>
              <a:t>13</a:t>
            </a:r>
            <a:r>
              <a:rPr lang="en-US" dirty="0"/>
              <a:t>(3), 353-354. </a:t>
            </a:r>
            <a:r>
              <a:rPr lang="en-US" dirty="0" err="1"/>
              <a:t>doi</a:t>
            </a:r>
            <a:r>
              <a:rPr lang="en-US" dirty="0"/>
              <a:t>: 	10.1093/</a:t>
            </a:r>
            <a:r>
              <a:rPr lang="en-US" dirty="0" err="1"/>
              <a:t>jis</a:t>
            </a:r>
            <a:r>
              <a:rPr lang="en-US" dirty="0"/>
              <a:t>/13.3.353</a:t>
            </a:r>
          </a:p>
          <a:p>
            <a:pPr>
              <a:lnSpc>
                <a:spcPct val="120000"/>
              </a:lnSpc>
            </a:pPr>
            <a:r>
              <a:rPr lang="en-US" dirty="0" err="1"/>
              <a:t>Schielke</a:t>
            </a:r>
            <a:r>
              <a:rPr lang="en-US" dirty="0"/>
              <a:t>, S. (2007). Hegemonic Encounters: Criticism of Saints-Day Festivals and the Formation 	of Modern Islam in Late 19th and Early 20th-Century Egypt. </a:t>
            </a:r>
            <a:r>
              <a:rPr lang="en-US" i="1" dirty="0"/>
              <a:t>Die Welt Des </a:t>
            </a:r>
            <a:r>
              <a:rPr lang="en-US" i="1" dirty="0" err="1"/>
              <a:t>Islams</a:t>
            </a:r>
            <a:r>
              <a:rPr lang="en-US" dirty="0"/>
              <a:t>, </a:t>
            </a:r>
            <a:r>
              <a:rPr lang="en-US" i="1" dirty="0"/>
              <a:t>47</a:t>
            </a:r>
            <a:r>
              <a:rPr lang="en-US" dirty="0"/>
              <a:t>(3), 	319-355. </a:t>
            </a:r>
            <a:r>
              <a:rPr lang="en-US" dirty="0" err="1"/>
              <a:t>doi</a:t>
            </a:r>
            <a:r>
              <a:rPr lang="en-US" dirty="0"/>
              <a:t>: 10.1163/157006007783237446</a:t>
            </a:r>
          </a:p>
          <a:p>
            <a:pPr>
              <a:lnSpc>
                <a:spcPct val="120000"/>
              </a:lnSpc>
            </a:pPr>
            <a:r>
              <a:rPr lang="en-US" dirty="0"/>
              <a:t>Wang, J. (2008). Islamic Reform and Social Transition in the Middle East: A World History 	Approach. </a:t>
            </a:r>
            <a:r>
              <a:rPr lang="en-US" i="1" dirty="0"/>
              <a:t>Journal Of Middle Eastern And Islamic Studies (In Asia)</a:t>
            </a:r>
            <a:r>
              <a:rPr lang="en-US" dirty="0"/>
              <a:t>, </a:t>
            </a:r>
            <a:r>
              <a:rPr lang="en-US" i="1" dirty="0"/>
              <a:t>2</a:t>
            </a:r>
            <a:r>
              <a:rPr lang="en-US" dirty="0"/>
              <a:t>(1), 31-43. </a:t>
            </a:r>
            <a:r>
              <a:rPr lang="en-US" dirty="0" err="1"/>
              <a:t>doi</a:t>
            </a:r>
            <a:r>
              <a:rPr lang="en-US" dirty="0"/>
              <a:t>: 	10.1080/19370679.2008.12023109</a:t>
            </a:r>
          </a:p>
          <a:p>
            <a:endParaRPr lang="en-US" dirty="0"/>
          </a:p>
        </p:txBody>
      </p:sp>
    </p:spTree>
    <p:extLst>
      <p:ext uri="{BB962C8B-B14F-4D97-AF65-F5344CB8AC3E}">
        <p14:creationId xmlns:p14="http://schemas.microsoft.com/office/powerpoint/2010/main" val="2508738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5DDCD-3915-4548-ADFC-7F3FC4238797}"/>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5A748E5B-EDD7-42FB-BBA8-8980963E4CD9}"/>
              </a:ext>
            </a:extLst>
          </p:cNvPr>
          <p:cNvSpPr>
            <a:spLocks noGrp="1"/>
          </p:cNvSpPr>
          <p:nvPr>
            <p:ph idx="1"/>
          </p:nvPr>
        </p:nvSpPr>
        <p:spPr/>
        <p:txBody>
          <a:bodyPr/>
          <a:lstStyle/>
          <a:p>
            <a:r>
              <a:rPr lang="en-US" dirty="0"/>
              <a:t>The interest of the West in the world of Islam was a complex occurrence.</a:t>
            </a:r>
          </a:p>
          <a:p>
            <a:r>
              <a:rPr lang="en-US" dirty="0"/>
              <a:t>The early contemporary period witnessed the growth of Christianity in the globe during the background of Reformations.</a:t>
            </a:r>
          </a:p>
          <a:p>
            <a:r>
              <a:rPr lang="en-US" dirty="0"/>
              <a:t>Scholarly histories, learned treatises, and stage plays of the Ottoman Realm and its governing dynasty formed the attitudes of merchants, diplomats, missionaries, and travelers.  </a:t>
            </a:r>
          </a:p>
        </p:txBody>
      </p:sp>
    </p:spTree>
    <p:extLst>
      <p:ext uri="{BB962C8B-B14F-4D97-AF65-F5344CB8AC3E}">
        <p14:creationId xmlns:p14="http://schemas.microsoft.com/office/powerpoint/2010/main" val="3957810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F2D0B-5CB4-434C-8853-F52518E7B110}"/>
              </a:ext>
            </a:extLst>
          </p:cNvPr>
          <p:cNvSpPr>
            <a:spLocks noGrp="1"/>
          </p:cNvSpPr>
          <p:nvPr>
            <p:ph type="title"/>
          </p:nvPr>
        </p:nvSpPr>
        <p:spPr>
          <a:xfrm>
            <a:off x="1154954" y="1152939"/>
            <a:ext cx="8761413" cy="172278"/>
          </a:xfrm>
        </p:spPr>
        <p:txBody>
          <a:bodyPr/>
          <a:lstStyle/>
          <a:p>
            <a:r>
              <a:rPr lang="en-US" sz="2800" b="1" dirty="0"/>
              <a:t>The Encounter of the West and Islam: Reform, Recovery, and Dependency</a:t>
            </a:r>
            <a:br>
              <a:rPr lang="en-US" dirty="0"/>
            </a:br>
            <a:endParaRPr lang="en-US" dirty="0"/>
          </a:p>
        </p:txBody>
      </p:sp>
      <p:sp>
        <p:nvSpPr>
          <p:cNvPr id="3" name="Content Placeholder 2">
            <a:extLst>
              <a:ext uri="{FF2B5EF4-FFF2-40B4-BE49-F238E27FC236}">
                <a16:creationId xmlns:a16="http://schemas.microsoft.com/office/drawing/2014/main" id="{5F8140FA-4ED6-453D-852B-B9A0E97C57E3}"/>
              </a:ext>
            </a:extLst>
          </p:cNvPr>
          <p:cNvSpPr>
            <a:spLocks noGrp="1"/>
          </p:cNvSpPr>
          <p:nvPr>
            <p:ph idx="1"/>
          </p:nvPr>
        </p:nvSpPr>
        <p:spPr/>
        <p:txBody>
          <a:bodyPr/>
          <a:lstStyle/>
          <a:p>
            <a:r>
              <a:rPr lang="en-US" dirty="0"/>
              <a:t>Regarding the impact of the west in Islam, the eighteenth century was an era of deterioration and a prelude to the domination of the West, symbolized by the conquest of Egypt by Napoleon Bonaparte in 1798.</a:t>
            </a:r>
          </a:p>
          <a:p>
            <a:r>
              <a:rPr lang="en-US" dirty="0"/>
              <a:t>Looking back from the 18</a:t>
            </a:r>
            <a:r>
              <a:rPr lang="en-US" baseline="30000" dirty="0"/>
              <a:t>th</a:t>
            </a:r>
            <a:r>
              <a:rPr lang="en-US" dirty="0"/>
              <a:t> century, all the three key Muslim kingdoms did experience a decline in the eighteenth century, as judged against their earlier power and against the growing powers in the West.</a:t>
            </a:r>
          </a:p>
          <a:p>
            <a:endParaRPr lang="en-US" dirty="0"/>
          </a:p>
        </p:txBody>
      </p:sp>
    </p:spTree>
    <p:extLst>
      <p:ext uri="{BB962C8B-B14F-4D97-AF65-F5344CB8AC3E}">
        <p14:creationId xmlns:p14="http://schemas.microsoft.com/office/powerpoint/2010/main" val="27040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14EC-C78D-4711-8164-AAAA87AE7D37}"/>
              </a:ext>
            </a:extLst>
          </p:cNvPr>
          <p:cNvSpPr>
            <a:spLocks noGrp="1"/>
          </p:cNvSpPr>
          <p:nvPr>
            <p:ph type="title"/>
          </p:nvPr>
        </p:nvSpPr>
        <p:spPr>
          <a:xfrm>
            <a:off x="1154954" y="533400"/>
            <a:ext cx="8761413" cy="1417320"/>
          </a:xfrm>
        </p:spPr>
        <p:txBody>
          <a:bodyPr/>
          <a:lstStyle/>
          <a:p>
            <a:r>
              <a:rPr lang="en-US" sz="2800" b="1" dirty="0"/>
              <a:t>Pre-colonial Reform and Experimentation starting from 1683 Up To 1818 </a:t>
            </a:r>
            <a:br>
              <a:rPr lang="en-US" dirty="0"/>
            </a:br>
            <a:endParaRPr lang="en-US" dirty="0"/>
          </a:p>
        </p:txBody>
      </p:sp>
      <p:sp>
        <p:nvSpPr>
          <p:cNvPr id="3" name="Content Placeholder 2">
            <a:extLst>
              <a:ext uri="{FF2B5EF4-FFF2-40B4-BE49-F238E27FC236}">
                <a16:creationId xmlns:a16="http://schemas.microsoft.com/office/drawing/2014/main" id="{E8566046-7F2B-45FD-9919-5E4FA9865349}"/>
              </a:ext>
            </a:extLst>
          </p:cNvPr>
          <p:cNvSpPr>
            <a:spLocks noGrp="1"/>
          </p:cNvSpPr>
          <p:nvPr>
            <p:ph idx="1"/>
          </p:nvPr>
        </p:nvSpPr>
        <p:spPr/>
        <p:txBody>
          <a:bodyPr/>
          <a:lstStyle/>
          <a:p>
            <a:r>
              <a:rPr lang="en-US" dirty="0"/>
              <a:t>Muslims were fundamentally unconscious of the rise of the West; in others, like India, Java, and Sumatra, the eighteenth century actually brought the control of the West. </a:t>
            </a:r>
          </a:p>
          <a:p>
            <a:r>
              <a:rPr lang="en-US" dirty="0"/>
              <a:t>In the kingdom of the Ottoman, reinstatement engrossed selective imitation of the things of the West. </a:t>
            </a:r>
          </a:p>
          <a:p>
            <a:r>
              <a:rPr lang="en-US" dirty="0"/>
              <a:t>It involved the first phase that began in 1718 and ended in 1730 and it was referred to as the Tulip Era as a result of the cultivation by the rich of a </a:t>
            </a:r>
            <a:r>
              <a:rPr lang="en-US" dirty="0" err="1"/>
              <a:t>Perso</a:t>
            </a:r>
            <a:r>
              <a:rPr lang="en-US" dirty="0"/>
              <a:t>-Turkish flower that was popular in the west</a:t>
            </a:r>
          </a:p>
        </p:txBody>
      </p:sp>
    </p:spTree>
    <p:extLst>
      <p:ext uri="{BB962C8B-B14F-4D97-AF65-F5344CB8AC3E}">
        <p14:creationId xmlns:p14="http://schemas.microsoft.com/office/powerpoint/2010/main" val="1781456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7563-3B86-4F26-977F-C8E8360F599A}"/>
              </a:ext>
            </a:extLst>
          </p:cNvPr>
          <p:cNvSpPr>
            <a:spLocks noGrp="1"/>
          </p:cNvSpPr>
          <p:nvPr>
            <p:ph type="title"/>
          </p:nvPr>
        </p:nvSpPr>
        <p:spPr/>
        <p:txBody>
          <a:bodyPr/>
          <a:lstStyle/>
          <a:p>
            <a:r>
              <a:rPr lang="en-US" sz="2800" b="1" dirty="0"/>
              <a:t>The Rise of the Colonialism of the British to the Final Days of the Ottoman Kingdom</a:t>
            </a:r>
            <a:br>
              <a:rPr lang="en-US" sz="2800" dirty="0"/>
            </a:br>
            <a:endParaRPr lang="en-US" sz="2800" dirty="0"/>
          </a:p>
        </p:txBody>
      </p:sp>
      <p:sp>
        <p:nvSpPr>
          <p:cNvPr id="3" name="Content Placeholder 2">
            <a:extLst>
              <a:ext uri="{FF2B5EF4-FFF2-40B4-BE49-F238E27FC236}">
                <a16:creationId xmlns:a16="http://schemas.microsoft.com/office/drawing/2014/main" id="{3FE858E1-1D64-4E13-A036-A068DAC99626}"/>
              </a:ext>
            </a:extLst>
          </p:cNvPr>
          <p:cNvSpPr>
            <a:spLocks noGrp="1"/>
          </p:cNvSpPr>
          <p:nvPr>
            <p:ph idx="1"/>
          </p:nvPr>
        </p:nvSpPr>
        <p:spPr/>
        <p:txBody>
          <a:bodyPr/>
          <a:lstStyle/>
          <a:p>
            <a:r>
              <a:rPr lang="en-US" dirty="0"/>
              <a:t>The nineteenth century saw the existence of Ottoman Kingdom and choosy westernization with a reassessment of Islam.  </a:t>
            </a:r>
          </a:p>
          <a:p>
            <a:r>
              <a:rPr lang="en-US" dirty="0"/>
              <a:t>The agenda of reform referred to as the </a:t>
            </a:r>
            <a:r>
              <a:rPr lang="en-US" dirty="0" err="1"/>
              <a:t>Tanzimat</a:t>
            </a:r>
            <a:r>
              <a:rPr lang="en-US" dirty="0"/>
              <a:t>.</a:t>
            </a:r>
          </a:p>
          <a:p>
            <a:r>
              <a:rPr lang="en-US" dirty="0"/>
              <a:t>It was in effect since 1839 up to 1876 endeavored to imitate the administration and law of the West by offering all Ottoman subjects, in disregard of faith, equality before the law and by restricting the authority of the monarch. </a:t>
            </a:r>
          </a:p>
        </p:txBody>
      </p:sp>
    </p:spTree>
    <p:extLst>
      <p:ext uri="{BB962C8B-B14F-4D97-AF65-F5344CB8AC3E}">
        <p14:creationId xmlns:p14="http://schemas.microsoft.com/office/powerpoint/2010/main" val="1829355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48131-FADA-44E5-9342-D98BFFED33FC}"/>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6174E11-4019-45D7-A857-0B3B3FF12AFE}"/>
              </a:ext>
            </a:extLst>
          </p:cNvPr>
          <p:cNvSpPr>
            <a:spLocks noGrp="1"/>
          </p:cNvSpPr>
          <p:nvPr>
            <p:ph idx="1"/>
          </p:nvPr>
        </p:nvSpPr>
        <p:spPr/>
        <p:txBody>
          <a:bodyPr/>
          <a:lstStyle/>
          <a:p>
            <a:pPr marL="0" indent="0">
              <a:buNone/>
            </a:pPr>
            <a:r>
              <a:rPr lang="en-US" dirty="0"/>
              <a:t>This admittedly select study of the encounters of the culture of Islam and the West provides a hint of the numerous modern publications on the West’s interactions with the cultures, peoples, religion of Islam. Exploring the relations of the West with Muslim-majority societies offers a deep comprehension of topics such as scientific revolution, imperialism, Deism, the formation of confessional and national identities, early modern building of states, and humanism Renaissance. </a:t>
            </a:r>
          </a:p>
        </p:txBody>
      </p:sp>
    </p:spTree>
    <p:extLst>
      <p:ext uri="{BB962C8B-B14F-4D97-AF65-F5344CB8AC3E}">
        <p14:creationId xmlns:p14="http://schemas.microsoft.com/office/powerpoint/2010/main" val="28606841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45</TotalTime>
  <Words>814</Words>
  <Application>Microsoft Office PowerPoint</Application>
  <PresentationFormat>Widescreen</PresentationFormat>
  <Paragraphs>36</Paragraphs>
  <Slides>7</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Ion Boardroom</vt:lpstr>
      <vt:lpstr>WEST AND ISLAM CULTURE ENCOUNTER IN THE 19TH AND 20TH CENTURY </vt:lpstr>
      <vt:lpstr>References</vt:lpstr>
      <vt:lpstr>Introduction </vt:lpstr>
      <vt:lpstr>The Encounter of the West and Islam: Reform, Recovery, and Dependency </vt:lpstr>
      <vt:lpstr>Pre-colonial Reform and Experimentation starting from 1683 Up To 1818  </vt:lpstr>
      <vt:lpstr>The Rise of the Colonialism of the British to the Final Days of the Ottoman Kingdom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WEST AND ISLAM CULTURE ENCOUNTER IN THE 19TH AND 20TH CENTURY </dc:title>
  <dc:creator>joan masinde</dc:creator>
  <cp:lastModifiedBy>joan masinde</cp:lastModifiedBy>
  <cp:revision>6</cp:revision>
  <dcterms:created xsi:type="dcterms:W3CDTF">2018-12-06T12:18:58Z</dcterms:created>
  <dcterms:modified xsi:type="dcterms:W3CDTF">2018-12-06T13:04:27Z</dcterms:modified>
</cp:coreProperties>
</file>